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0" r:id="rId3"/>
    <p:sldId id="355" r:id="rId4"/>
    <p:sldId id="331" r:id="rId5"/>
    <p:sldId id="371" r:id="rId6"/>
    <p:sldId id="311" r:id="rId7"/>
    <p:sldId id="358" r:id="rId8"/>
    <p:sldId id="363" r:id="rId9"/>
    <p:sldId id="362" r:id="rId10"/>
    <p:sldId id="359" r:id="rId11"/>
    <p:sldId id="360" r:id="rId12"/>
    <p:sldId id="337" r:id="rId13"/>
    <p:sldId id="356" r:id="rId14"/>
    <p:sldId id="372" r:id="rId15"/>
    <p:sldId id="335" r:id="rId16"/>
    <p:sldId id="334" r:id="rId17"/>
    <p:sldId id="338" r:id="rId18"/>
    <p:sldId id="347" r:id="rId19"/>
    <p:sldId id="348" r:id="rId20"/>
    <p:sldId id="370" r:id="rId21"/>
    <p:sldId id="339" r:id="rId22"/>
    <p:sldId id="340" r:id="rId23"/>
    <p:sldId id="349" r:id="rId24"/>
    <p:sldId id="350" r:id="rId25"/>
    <p:sldId id="341" r:id="rId26"/>
    <p:sldId id="342" r:id="rId27"/>
    <p:sldId id="343" r:id="rId28"/>
    <p:sldId id="344" r:id="rId29"/>
    <p:sldId id="345" r:id="rId30"/>
    <p:sldId id="346" r:id="rId31"/>
    <p:sldId id="268" r:id="rId32"/>
    <p:sldId id="282" r:id="rId33"/>
    <p:sldId id="367" r:id="rId34"/>
    <p:sldId id="368" r:id="rId35"/>
    <p:sldId id="369" r:id="rId36"/>
    <p:sldId id="365" r:id="rId37"/>
  </p:sldIdLst>
  <p:sldSz cx="9144000" cy="6858000" type="screen4x3"/>
  <p:notesSz cx="9928225" cy="6797675"/>
  <p:embeddedFontLst>
    <p:embeddedFont>
      <p:font typeface="Tahoma" panose="020B0604030504040204" pitchFamily="34" charset="0"/>
      <p:regular r:id="rId40"/>
      <p:bold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828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677191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2022-08-29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2_game\01_preparing_unity\what_is_unity_hub.avi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유니티를 이용한 게임</a:t>
            </a:r>
            <a:r>
              <a:rPr lang="en-US" altLang="ko-KR" dirty="0"/>
              <a:t>/</a:t>
            </a:r>
            <a:r>
              <a:rPr lang="ko-KR" altLang="en-US" dirty="0"/>
              <a:t>앱</a:t>
            </a:r>
            <a:br>
              <a:rPr lang="en-US" altLang="ko-KR" dirty="0"/>
            </a:br>
            <a:r>
              <a:rPr lang="ko-KR" altLang="en-US" dirty="0"/>
              <a:t>개발환경 준비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196A-68BC-47E3-829D-5D4B7B4A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6317B-1CFF-41CF-B679-AA94B914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A09A40-BD33-457D-B7C0-6FCE6D37C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2" t="34520" r="63906" b="37707"/>
          <a:stretch/>
        </p:blipFill>
        <p:spPr>
          <a:xfrm>
            <a:off x="107503" y="1338007"/>
            <a:ext cx="8928994" cy="50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7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196A-68BC-47E3-829D-5D4B7B4A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 Definition Rendering Pipeline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6317B-1CFF-41CF-B679-AA94B914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8EAE8A-5865-4419-80FD-47F8FD81B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04" t="34559" r="36383" b="37763"/>
          <a:stretch/>
        </p:blipFill>
        <p:spPr>
          <a:xfrm>
            <a:off x="194965" y="1347925"/>
            <a:ext cx="8813864" cy="49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2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유니티는</a:t>
            </a:r>
            <a:r>
              <a:rPr lang="ko-KR" altLang="en-US" dirty="0"/>
              <a:t> 게임 각각을 프로젝트 단위로 관리</a:t>
            </a:r>
            <a:endParaRPr lang="en-US" altLang="ko-KR" dirty="0"/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유니티는 한글경로 인식 불가</a:t>
            </a:r>
            <a:endParaRPr lang="en-US" altLang="ko-KR" dirty="0"/>
          </a:p>
          <a:p>
            <a:pPr lvl="1"/>
            <a:r>
              <a:rPr lang="ko-KR" altLang="en-US" dirty="0"/>
              <a:t>따라서 계정명이 한글일 경우 </a:t>
            </a:r>
            <a:r>
              <a:rPr lang="en-US" altLang="ko-KR" dirty="0"/>
              <a:t>‘</a:t>
            </a:r>
            <a:r>
              <a:rPr lang="ko-KR" altLang="en-US" dirty="0"/>
              <a:t>내 문서</a:t>
            </a:r>
            <a:r>
              <a:rPr lang="en-US" altLang="ko-KR" dirty="0"/>
              <a:t>’</a:t>
            </a:r>
            <a:r>
              <a:rPr lang="ko-KR" altLang="en-US" dirty="0"/>
              <a:t>에 저장하지 말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게임에 필요한 기능을 패키지 단위로 제공</a:t>
            </a:r>
            <a:endParaRPr lang="en-US" altLang="ko-KR" dirty="0"/>
          </a:p>
          <a:p>
            <a:pPr lvl="1"/>
            <a:r>
              <a:rPr lang="ko-KR" altLang="en-US" dirty="0"/>
              <a:t>빈 프로젝트를 우선 만들고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이후에 필요한 패키지를 따로 불러올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프로젝트</a:t>
            </a:r>
          </a:p>
        </p:txBody>
      </p:sp>
    </p:spTree>
    <p:extLst>
      <p:ext uri="{BB962C8B-B14F-4D97-AF65-F5344CB8AC3E}">
        <p14:creationId xmlns:p14="http://schemas.microsoft.com/office/powerpoint/2010/main" val="33861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 구성요소 및 기본 조작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4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3742E69-5B59-4486-A16D-408C7B9F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5" y="1393219"/>
            <a:ext cx="8762344" cy="49288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EAC44D5-7831-4180-998D-A8B71C4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편집기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6E8F64-1DB8-4943-A2C1-098C97A7DF9D}"/>
              </a:ext>
            </a:extLst>
          </p:cNvPr>
          <p:cNvSpPr/>
          <p:nvPr/>
        </p:nvSpPr>
        <p:spPr>
          <a:xfrm>
            <a:off x="5759507" y="1717482"/>
            <a:ext cx="1245591" cy="45198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3FF2A9-D54E-488E-A0DE-81AE922E0B5A}"/>
              </a:ext>
            </a:extLst>
          </p:cNvPr>
          <p:cNvSpPr/>
          <p:nvPr/>
        </p:nvSpPr>
        <p:spPr>
          <a:xfrm>
            <a:off x="7006422" y="1717482"/>
            <a:ext cx="1946747" cy="45198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07005B-49E2-467C-A69A-A45DFD1CCBBB}"/>
              </a:ext>
            </a:extLst>
          </p:cNvPr>
          <p:cNvSpPr/>
          <p:nvPr/>
        </p:nvSpPr>
        <p:spPr>
          <a:xfrm>
            <a:off x="4341412" y="1717482"/>
            <a:ext cx="1416771" cy="45198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AE10D4-A896-49BF-AE6F-AC47FA55B95D}"/>
              </a:ext>
            </a:extLst>
          </p:cNvPr>
          <p:cNvSpPr/>
          <p:nvPr/>
        </p:nvSpPr>
        <p:spPr>
          <a:xfrm>
            <a:off x="190831" y="1718807"/>
            <a:ext cx="4149257" cy="231250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EE7FCA-BE7C-407B-AC81-FB93EB53E03F}"/>
              </a:ext>
            </a:extLst>
          </p:cNvPr>
          <p:cNvSpPr/>
          <p:nvPr/>
        </p:nvSpPr>
        <p:spPr>
          <a:xfrm>
            <a:off x="189501" y="4031311"/>
            <a:ext cx="4149257" cy="220600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CF945-8A33-4F98-8BD1-7462BDF0DEAF}"/>
              </a:ext>
            </a:extLst>
          </p:cNvPr>
          <p:cNvSpPr txBox="1"/>
          <p:nvPr/>
        </p:nvSpPr>
        <p:spPr>
          <a:xfrm>
            <a:off x="4521447" y="5141615"/>
            <a:ext cx="105670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Hierarchy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게임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구성의</a:t>
            </a:r>
            <a:endParaRPr lang="en-US" altLang="ko-KR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계층구조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1200" dirty="0" err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A9E9E-9701-454B-B3A1-1C1AA93521F5}"/>
              </a:ext>
            </a:extLst>
          </p:cNvPr>
          <p:cNvSpPr txBox="1"/>
          <p:nvPr/>
        </p:nvSpPr>
        <p:spPr>
          <a:xfrm>
            <a:off x="1709716" y="3081779"/>
            <a:ext cx="111280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Scene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게임 디자인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B9F45-6813-44FE-A3EC-753443AAB633}"/>
              </a:ext>
            </a:extLst>
          </p:cNvPr>
          <p:cNvSpPr txBox="1"/>
          <p:nvPr/>
        </p:nvSpPr>
        <p:spPr>
          <a:xfrm>
            <a:off x="7097181" y="5141615"/>
            <a:ext cx="176522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Inspector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물체의</a:t>
            </a:r>
            <a:endParaRPr lang="en-US" altLang="ko-KR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구성요소 및 매개변수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50A6F-1056-42BE-AC1A-25C8FAEB779C}"/>
              </a:ext>
            </a:extLst>
          </p:cNvPr>
          <p:cNvSpPr txBox="1"/>
          <p:nvPr/>
        </p:nvSpPr>
        <p:spPr>
          <a:xfrm>
            <a:off x="5825899" y="5141615"/>
            <a:ext cx="111280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Project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리소스 목록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AA1F5-48C4-41AF-8EDD-C067053F91EE}"/>
              </a:ext>
            </a:extLst>
          </p:cNvPr>
          <p:cNvSpPr txBox="1"/>
          <p:nvPr/>
        </p:nvSpPr>
        <p:spPr>
          <a:xfrm>
            <a:off x="1747434" y="5410453"/>
            <a:ext cx="1013272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Game View</a:t>
            </a:r>
          </a:p>
          <a:p>
            <a:pPr algn="ctr"/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실행 화면</a:t>
            </a:r>
            <a:r>
              <a:rPr lang="en-US" altLang="ko-KR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BAAA4-641D-468D-A2AC-AF3CAD3A7120}"/>
              </a:ext>
            </a:extLst>
          </p:cNvPr>
          <p:cNvSpPr txBox="1"/>
          <p:nvPr/>
        </p:nvSpPr>
        <p:spPr>
          <a:xfrm>
            <a:off x="389614" y="1916264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툴바</a:t>
            </a:r>
            <a:endParaRPr lang="ko-KR" alt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D7D4C2-EAA6-478A-9538-6B8C6F578B79}"/>
              </a:ext>
            </a:extLst>
          </p:cNvPr>
          <p:cNvSpPr/>
          <p:nvPr/>
        </p:nvSpPr>
        <p:spPr>
          <a:xfrm>
            <a:off x="206735" y="1987825"/>
            <a:ext cx="182879" cy="62020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418A25-A60E-4B5A-8A31-C9D429B1C43D}"/>
              </a:ext>
            </a:extLst>
          </p:cNvPr>
          <p:cNvSpPr/>
          <p:nvPr/>
        </p:nvSpPr>
        <p:spPr>
          <a:xfrm>
            <a:off x="254442" y="1804947"/>
            <a:ext cx="1033669" cy="11131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64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툴바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520411"/>
              </p:ext>
            </p:extLst>
          </p:nvPr>
        </p:nvGraphicFramePr>
        <p:xfrm>
          <a:off x="271490" y="1743928"/>
          <a:ext cx="8620990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931">
                  <a:extLst>
                    <a:ext uri="{9D8B030D-6E8A-4147-A177-3AD203B41FA5}">
                      <a16:colId xmlns:a16="http://schemas.microsoft.com/office/drawing/2014/main" val="1443104616"/>
                    </a:ext>
                  </a:extLst>
                </a:gridCol>
                <a:gridCol w="2575766">
                  <a:extLst>
                    <a:ext uri="{9D8B030D-6E8A-4147-A177-3AD203B41FA5}">
                      <a16:colId xmlns:a16="http://schemas.microsoft.com/office/drawing/2014/main" val="919856888"/>
                    </a:ext>
                  </a:extLst>
                </a:gridCol>
                <a:gridCol w="3385293">
                  <a:extLst>
                    <a:ext uri="{9D8B030D-6E8A-4147-A177-3AD203B41FA5}">
                      <a16:colId xmlns:a16="http://schemas.microsoft.com/office/drawing/2014/main" val="3342267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아이콘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03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변환 도구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순서대로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Scene </a:t>
                      </a:r>
                      <a:r>
                        <a:rPr lang="ko-KR" altLang="en-US" sz="1600" dirty="0"/>
                        <a:t>뷰 안에서 이동</a:t>
                      </a:r>
                      <a:r>
                        <a:rPr lang="en-US" altLang="ko-KR" sz="1600" dirty="0"/>
                        <a:t>(Ctrl</a:t>
                      </a:r>
                      <a:r>
                        <a:rPr lang="ko-KR" altLang="en-US" sz="1600" dirty="0"/>
                        <a:t>을 누르고 </a:t>
                      </a:r>
                      <a:r>
                        <a:rPr lang="ko-KR" altLang="en-US" sz="1600" dirty="0" err="1"/>
                        <a:t>드래그하면</a:t>
                      </a:r>
                      <a:r>
                        <a:rPr lang="ko-KR" altLang="en-US" sz="1600" dirty="0"/>
                        <a:t> 화면을 축소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확대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물체 이동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물체 회전</a:t>
                      </a:r>
                      <a:endParaRPr lang="en-US" altLang="ko-KR" sz="1600" baseline="0" dirty="0"/>
                    </a:p>
                    <a:p>
                      <a:pPr latinLnBrk="1"/>
                      <a:r>
                        <a:rPr lang="en-US" altLang="ko-KR" sz="1600" baseline="0" dirty="0"/>
                        <a:t>- </a:t>
                      </a:r>
                      <a:r>
                        <a:rPr lang="ko-KR" altLang="en-US" sz="1600" baseline="0" dirty="0"/>
                        <a:t>물체 확대</a:t>
                      </a:r>
                      <a:r>
                        <a:rPr lang="en-US" altLang="ko-KR" sz="1600" baseline="0" dirty="0"/>
                        <a:t>/</a:t>
                      </a:r>
                      <a:r>
                        <a:rPr lang="ko-KR" altLang="en-US" sz="1600" baseline="0" dirty="0"/>
                        <a:t>축소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4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변환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 err="1"/>
                        <a:t>기즈모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토글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Scene </a:t>
                      </a:r>
                      <a:r>
                        <a:rPr lang="ko-KR" altLang="en-US" sz="1600" dirty="0"/>
                        <a:t>뷰 안의 </a:t>
                      </a:r>
                      <a:r>
                        <a:rPr lang="ko-KR" altLang="en-US" sz="1600" dirty="0" err="1"/>
                        <a:t>기즈모</a:t>
                      </a:r>
                      <a:r>
                        <a:rPr lang="ko-KR" altLang="en-US" sz="1600" dirty="0"/>
                        <a:t> 표시를 전환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71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일시 정지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스텝 버튼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게임을 재생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일시 정지 및 한 단계씩 끊어서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04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레이어 </a:t>
                      </a:r>
                      <a:r>
                        <a:rPr lang="ko-KR" altLang="en-US" sz="1600" dirty="0" err="1"/>
                        <a:t>드롭다운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Scene </a:t>
                      </a:r>
                      <a:r>
                        <a:rPr lang="ko-KR" altLang="en-US" sz="1600" dirty="0"/>
                        <a:t>뷰에 표시되는 구성요소 레이어를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35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레이아웃 </a:t>
                      </a:r>
                      <a:r>
                        <a:rPr lang="ko-KR" altLang="en-US" sz="1600" dirty="0" err="1"/>
                        <a:t>드롭다운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편집기 레이아웃 선택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(‘2 by 3’ </a:t>
                      </a:r>
                      <a:r>
                        <a:rPr lang="ko-KR" altLang="en-US" sz="1600" dirty="0"/>
                        <a:t>추천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10429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7422EA6-F0FA-4DBF-8678-04FC2829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5" y="4342833"/>
            <a:ext cx="1885950" cy="400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699CBB-5253-4DBA-AD91-BDE512C7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4" r="3729" b="5328"/>
          <a:stretch/>
        </p:blipFill>
        <p:spPr>
          <a:xfrm>
            <a:off x="862968" y="4919398"/>
            <a:ext cx="1503843" cy="397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03CF91-C163-4CA4-B506-FE11A1D0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1" y="5486703"/>
            <a:ext cx="1485900" cy="438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3CD446-88FD-45DF-8A0E-79E708F94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678" y="2193063"/>
            <a:ext cx="400106" cy="1381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519494-C807-4622-871E-47C31A9FA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02" y="3728568"/>
            <a:ext cx="1610058" cy="4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총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조명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GameObject</a:t>
            </a:r>
            <a:r>
              <a:rPr lang="en-US" altLang="ko-KR" dirty="0"/>
              <a:t>&gt; </a:t>
            </a:r>
            <a:r>
              <a:rPr lang="ko-KR" altLang="en-US" dirty="0"/>
              <a:t>메뉴</a:t>
            </a:r>
            <a:endParaRPr lang="en-US" altLang="ko-KR" dirty="0"/>
          </a:p>
          <a:p>
            <a:pPr lvl="1"/>
            <a:r>
              <a:rPr lang="en-US" altLang="ko-KR" dirty="0"/>
              <a:t>Hierarchy </a:t>
            </a:r>
            <a:r>
              <a:rPr lang="ko-KR" altLang="en-US" dirty="0"/>
              <a:t>탭의 </a:t>
            </a:r>
            <a:r>
              <a:rPr lang="en-US" altLang="ko-KR" dirty="0"/>
              <a:t>+ </a:t>
            </a:r>
            <a:r>
              <a:rPr lang="ko-KR" altLang="en-US" dirty="0"/>
              <a:t>버튼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</a:t>
            </a:r>
            <a:endParaRPr lang="en-US" altLang="ko-KR" dirty="0"/>
          </a:p>
          <a:p>
            <a:pPr lvl="2"/>
            <a:r>
              <a:rPr lang="en-US" altLang="ko-KR" dirty="0"/>
              <a:t>Scene </a:t>
            </a:r>
            <a:r>
              <a:rPr lang="ko-KR" altLang="en-US" dirty="0"/>
              <a:t>또는</a:t>
            </a:r>
            <a:endParaRPr lang="en-US" altLang="ko-KR" dirty="0"/>
          </a:p>
          <a:p>
            <a:pPr lvl="2"/>
            <a:r>
              <a:rPr lang="en-US" altLang="ko-KR" dirty="0"/>
              <a:t>Hierarchy 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1"/>
            <a:r>
              <a:rPr lang="ko-KR" altLang="en-US" dirty="0"/>
              <a:t>물체 선택 후 </a:t>
            </a:r>
            <a:r>
              <a:rPr lang="en-US" altLang="ko-KR" dirty="0"/>
              <a:t>[Delete]</a:t>
            </a:r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8CC1A2-6ED6-48AD-87CF-9F6E14C4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986" y="1436498"/>
            <a:ext cx="3248478" cy="2248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392157-92F1-46BA-A974-0E8377C7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246" y="3789040"/>
            <a:ext cx="4963218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이동</a:t>
            </a:r>
            <a:r>
              <a:rPr lang="en-US" altLang="ko-KR" sz="2400" dirty="0"/>
              <a:t>, </a:t>
            </a:r>
            <a:r>
              <a:rPr lang="ko-KR" altLang="en-US" sz="2400" dirty="0"/>
              <a:t>회전</a:t>
            </a:r>
            <a:r>
              <a:rPr lang="en-US" altLang="ko-KR" sz="2400" dirty="0"/>
              <a:t>, </a:t>
            </a:r>
            <a:r>
              <a:rPr lang="ko-KR" altLang="en-US" sz="2400" dirty="0"/>
              <a:t>확대</a:t>
            </a:r>
            <a:r>
              <a:rPr lang="en-US" altLang="ko-KR" sz="2400" dirty="0"/>
              <a:t>/</a:t>
            </a:r>
            <a:r>
              <a:rPr lang="ko-KR" altLang="en-US" sz="2400" dirty="0"/>
              <a:t>축소의 </a:t>
            </a:r>
            <a:r>
              <a:rPr lang="ko-KR" altLang="en-US" sz="2400" dirty="0" err="1"/>
              <a:t>기즈모가</a:t>
            </a:r>
            <a:r>
              <a:rPr lang="ko-KR" altLang="en-US" sz="2400" dirty="0"/>
              <a:t> 표시됨</a:t>
            </a:r>
          </a:p>
          <a:p>
            <a:pPr lvl="1"/>
            <a:r>
              <a:rPr lang="ko-KR" altLang="en-US" sz="2000" dirty="0" err="1"/>
              <a:t>기즈모</a:t>
            </a:r>
            <a:r>
              <a:rPr lang="en-US" altLang="ko-KR" sz="2000" dirty="0"/>
              <a:t>(gizmo)</a:t>
            </a:r>
          </a:p>
          <a:p>
            <a:pPr lvl="2"/>
            <a:r>
              <a:rPr lang="ko-KR" altLang="en-US" sz="1800" dirty="0"/>
              <a:t>눈에 보이지 않는 요소를 아이콘으로 표시한 것</a:t>
            </a:r>
            <a:endParaRPr lang="en-US" altLang="ko-KR" sz="1800" dirty="0"/>
          </a:p>
          <a:p>
            <a:pPr lvl="1"/>
            <a:r>
              <a:rPr lang="ko-KR" altLang="en-US" sz="2000" dirty="0"/>
              <a:t>물체 중앙의 사각형을 드래그</a:t>
            </a:r>
            <a:endParaRPr lang="en-US" altLang="ko-KR" sz="2000" dirty="0"/>
          </a:p>
          <a:p>
            <a:pPr lvl="2"/>
            <a:r>
              <a:rPr lang="ko-KR" altLang="en-US" sz="1800" dirty="0"/>
              <a:t>임의의 방향 이동</a:t>
            </a:r>
            <a:r>
              <a:rPr lang="en-US" altLang="ko-KR" sz="1800" dirty="0"/>
              <a:t>/</a:t>
            </a:r>
            <a:r>
              <a:rPr lang="ko-KR" altLang="en-US" sz="1800" dirty="0"/>
              <a:t>회전 또는 </a:t>
            </a:r>
            <a:r>
              <a:rPr lang="en-US" altLang="ko-KR" sz="1800" dirty="0"/>
              <a:t>3</a:t>
            </a:r>
            <a:r>
              <a:rPr lang="ko-KR" altLang="en-US" sz="1800" dirty="0"/>
              <a:t>축 같은 비율 확대</a:t>
            </a:r>
            <a:r>
              <a:rPr lang="en-US" altLang="ko-KR" sz="1800" dirty="0"/>
              <a:t>/</a:t>
            </a:r>
            <a:r>
              <a:rPr lang="ko-KR" altLang="en-US" sz="1800" dirty="0"/>
              <a:t>축소</a:t>
            </a:r>
            <a:endParaRPr lang="en-US" altLang="ko-KR" sz="18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r>
              <a:rPr lang="ko-KR" altLang="en-US" sz="2400" dirty="0"/>
              <a:t>물체의 위치와 방향 표시</a:t>
            </a:r>
            <a:endParaRPr lang="en-US" altLang="ko-KR" sz="2400" dirty="0"/>
          </a:p>
          <a:p>
            <a:pPr lvl="1"/>
            <a:r>
              <a:rPr lang="en-US" altLang="ko-KR" sz="2000" dirty="0"/>
              <a:t>x</a:t>
            </a:r>
            <a:r>
              <a:rPr lang="ko-KR" altLang="en-US" sz="2000" dirty="0"/>
              <a:t>축</a:t>
            </a:r>
            <a:r>
              <a:rPr lang="en-US" altLang="ko-KR" sz="2000" dirty="0"/>
              <a:t>: </a:t>
            </a:r>
            <a:r>
              <a:rPr lang="ko-KR" altLang="en-US" sz="2000" dirty="0"/>
              <a:t>빨강</a:t>
            </a:r>
            <a:r>
              <a:rPr lang="en-US" altLang="ko-KR" sz="2000" dirty="0"/>
              <a:t>(red), y</a:t>
            </a:r>
            <a:r>
              <a:rPr lang="ko-KR" altLang="en-US" sz="2000" dirty="0"/>
              <a:t>축</a:t>
            </a:r>
            <a:r>
              <a:rPr lang="en-US" altLang="ko-KR" sz="2000" dirty="0"/>
              <a:t>: </a:t>
            </a:r>
            <a:r>
              <a:rPr lang="ko-KR" altLang="en-US" sz="2000" dirty="0"/>
              <a:t>초록</a:t>
            </a:r>
            <a:r>
              <a:rPr lang="en-US" altLang="ko-KR" sz="2000" dirty="0"/>
              <a:t>(green), z</a:t>
            </a:r>
            <a:r>
              <a:rPr lang="ko-KR" altLang="en-US" sz="2000" dirty="0"/>
              <a:t>축</a:t>
            </a:r>
            <a:r>
              <a:rPr lang="en-US" altLang="ko-KR" sz="2000" dirty="0"/>
              <a:t>: </a:t>
            </a:r>
            <a:r>
              <a:rPr lang="ko-KR" altLang="en-US" sz="2000" dirty="0"/>
              <a:t>파랑</a:t>
            </a:r>
            <a:r>
              <a:rPr lang="en-US" altLang="ko-KR" sz="2000" dirty="0"/>
              <a:t>(blue)</a:t>
            </a:r>
          </a:p>
          <a:p>
            <a:pPr lvl="3"/>
            <a:endParaRPr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선택 시</a:t>
            </a:r>
          </a:p>
        </p:txBody>
      </p:sp>
      <p:pic>
        <p:nvPicPr>
          <p:cNvPr id="1026" name="Picture 2" descr="http://korea.unity3d.com/_data/neko/board/unitygame_temp_1330779168/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23" y="3284983"/>
            <a:ext cx="6785137" cy="197765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7223" y="328498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이동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674" y="328498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9730" y="3284983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확대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</a:rPr>
              <a:t>축소</a:t>
            </a:r>
          </a:p>
        </p:txBody>
      </p:sp>
    </p:spTree>
    <p:extLst>
      <p:ext uri="{BB962C8B-B14F-4D97-AF65-F5344CB8AC3E}">
        <p14:creationId xmlns:p14="http://schemas.microsoft.com/office/powerpoint/2010/main" val="237751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 </a:t>
            </a:r>
            <a:r>
              <a:rPr lang="ko-KR" altLang="en-US" dirty="0" err="1"/>
              <a:t>기즈모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984" r="53544" b="46500"/>
          <a:stretch/>
        </p:blipFill>
        <p:spPr>
          <a:xfrm>
            <a:off x="251520" y="1424244"/>
            <a:ext cx="8640960" cy="48667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: 둥근 모서리 4"/>
          <p:cNvSpPr/>
          <p:nvPr/>
        </p:nvSpPr>
        <p:spPr>
          <a:xfrm>
            <a:off x="7956376" y="1796878"/>
            <a:ext cx="833264" cy="10560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Isometric vs. Perspective Mode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Scene </a:t>
            </a:r>
            <a:r>
              <a:rPr lang="ko-KR" altLang="en-US" dirty="0" err="1"/>
              <a:t>기즈모의</a:t>
            </a:r>
            <a:r>
              <a:rPr lang="ko-KR" altLang="en-US" dirty="0"/>
              <a:t> 가운데 클릭하여 전환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Isometric</a:t>
            </a:r>
          </a:p>
          <a:p>
            <a:pPr lvl="1"/>
            <a:r>
              <a:rPr lang="ko-KR" altLang="en-US" dirty="0"/>
              <a:t>멀리 있는 물체도 거리와 상관없이 원래 크기로 표시</a:t>
            </a:r>
            <a:endParaRPr lang="en-US" altLang="ko-KR" dirty="0"/>
          </a:p>
          <a:p>
            <a:r>
              <a:rPr lang="en-US" altLang="ko-KR" dirty="0"/>
              <a:t>Perspective</a:t>
            </a:r>
          </a:p>
          <a:p>
            <a:pPr lvl="1"/>
            <a:r>
              <a:rPr lang="ko-KR" altLang="en-US" dirty="0"/>
              <a:t>물체 크기를 거리에 반비례하여 표시</a:t>
            </a:r>
            <a:endParaRPr lang="en-US" altLang="ko-KR" dirty="0"/>
          </a:p>
          <a:p>
            <a:pPr lvl="1"/>
            <a:r>
              <a:rPr lang="ko-KR" altLang="en-US" dirty="0"/>
              <a:t>원근감 표현됨</a:t>
            </a:r>
          </a:p>
        </p:txBody>
      </p:sp>
    </p:spTree>
    <p:extLst>
      <p:ext uri="{BB962C8B-B14F-4D97-AF65-F5344CB8AC3E}">
        <p14:creationId xmlns:p14="http://schemas.microsoft.com/office/powerpoint/2010/main" val="24573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유니티 구성요소 및 기본 조작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멀티플랫폼 빌드</a:t>
            </a:r>
          </a:p>
        </p:txBody>
      </p:sp>
    </p:spTree>
    <p:extLst>
      <p:ext uri="{BB962C8B-B14F-4D97-AF65-F5344CB8AC3E}">
        <p14:creationId xmlns:p14="http://schemas.microsoft.com/office/powerpoint/2010/main" val="4330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D7FCAAF-A379-4545-9C70-E45ED2C4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1" y="1604238"/>
            <a:ext cx="8790166" cy="45067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54A8A5-E1EE-4DBD-802C-ABF76284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Isometric vs. Perspective Mode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5EB9D-94F8-4595-A048-938D8F655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58D510-0CBD-478A-B6A5-4438945D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0" y="1604144"/>
            <a:ext cx="8790168" cy="45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왼쪽 버튼</a:t>
            </a:r>
            <a:r>
              <a:rPr lang="en-US" altLang="ko-KR" dirty="0"/>
              <a:t>: </a:t>
            </a:r>
            <a:r>
              <a:rPr lang="ko-KR" altLang="en-US" dirty="0"/>
              <a:t>게임 물체 선택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오른쪽 버튼</a:t>
            </a:r>
            <a:r>
              <a:rPr lang="en-US" altLang="ko-KR" dirty="0"/>
              <a:t>: </a:t>
            </a:r>
            <a:r>
              <a:rPr lang="ko-KR" altLang="en-US" dirty="0"/>
              <a:t>내 시점을 중심으로 화면 회전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휠 스크롤</a:t>
            </a:r>
            <a:r>
              <a:rPr lang="en-US" altLang="ko-KR" dirty="0"/>
              <a:t>: </a:t>
            </a:r>
            <a:r>
              <a:rPr lang="ko-KR" altLang="en-US" dirty="0"/>
              <a:t>화면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휠 드래그</a:t>
            </a:r>
            <a:r>
              <a:rPr lang="en-US" altLang="ko-KR" dirty="0"/>
              <a:t>: </a:t>
            </a:r>
            <a:r>
              <a:rPr lang="ko-KR" altLang="en-US" dirty="0"/>
              <a:t>화면 이동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Alt+</a:t>
            </a:r>
            <a:r>
              <a:rPr lang="ko-KR" altLang="en-US" dirty="0"/>
              <a:t>왼쪽 버튼</a:t>
            </a:r>
            <a:r>
              <a:rPr lang="en-US" altLang="ko-KR" dirty="0"/>
              <a:t>: </a:t>
            </a:r>
            <a:r>
              <a:rPr lang="ko-KR" altLang="en-US" dirty="0"/>
              <a:t>화면 가운데를 기준으로 화면 회전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Alt+</a:t>
            </a:r>
            <a:r>
              <a:rPr lang="ko-KR" altLang="en-US" dirty="0"/>
              <a:t>오른쪽 버튼</a:t>
            </a:r>
            <a:r>
              <a:rPr lang="en-US" altLang="ko-KR" dirty="0"/>
              <a:t>: </a:t>
            </a:r>
            <a:r>
              <a:rPr lang="ko-KR" altLang="en-US" dirty="0"/>
              <a:t>화면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en-US" altLang="ko-KR" dirty="0"/>
          </a:p>
          <a:p>
            <a:pPr lvl="1"/>
            <a:r>
              <a:rPr lang="ko-KR" altLang="en-US" dirty="0"/>
              <a:t>휠 스크롤과 동일한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버튼 조작</a:t>
            </a:r>
          </a:p>
        </p:txBody>
      </p:sp>
    </p:spTree>
    <p:extLst>
      <p:ext uri="{BB962C8B-B14F-4D97-AF65-F5344CB8AC3E}">
        <p14:creationId xmlns:p14="http://schemas.microsoft.com/office/powerpoint/2010/main" val="400263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물체의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시 기준점</a:t>
            </a:r>
            <a:endParaRPr lang="en-US" altLang="ko-KR" dirty="0"/>
          </a:p>
          <a:p>
            <a:pPr lvl="1"/>
            <a:r>
              <a:rPr lang="en-US" altLang="ko-KR" dirty="0"/>
              <a:t>Local: </a:t>
            </a:r>
            <a:r>
              <a:rPr lang="ko-KR" altLang="en-US" dirty="0"/>
              <a:t>물체의 좌표축 기준</a:t>
            </a:r>
            <a:endParaRPr lang="en-US" altLang="ko-KR" dirty="0"/>
          </a:p>
          <a:p>
            <a:pPr lvl="1"/>
            <a:r>
              <a:rPr lang="en-US" altLang="ko-KR" dirty="0"/>
              <a:t>Global: </a:t>
            </a:r>
            <a:r>
              <a:rPr lang="ko-KR" altLang="en-US" dirty="0"/>
              <a:t>전체 화면의 좌표축 기준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 이상의 물체 선택 시</a:t>
            </a:r>
            <a:endParaRPr lang="en-US" altLang="ko-KR" dirty="0"/>
          </a:p>
          <a:p>
            <a:pPr lvl="2"/>
            <a:r>
              <a:rPr lang="ko-KR" altLang="en-US" dirty="0"/>
              <a:t>사용 예</a:t>
            </a:r>
            <a:r>
              <a:rPr lang="en-US" altLang="ko-KR" dirty="0"/>
              <a:t>) </a:t>
            </a:r>
            <a:r>
              <a:rPr lang="ko-KR" altLang="en-US" dirty="0"/>
              <a:t>두 개 이상의 물체를 한꺼번에 선택 후 변환</a:t>
            </a:r>
            <a:endParaRPr lang="en-US" altLang="ko-KR" dirty="0"/>
          </a:p>
          <a:p>
            <a:pPr lvl="1"/>
            <a:r>
              <a:rPr lang="en-US" altLang="ko-KR" dirty="0"/>
              <a:t>Pivot: </a:t>
            </a:r>
            <a:r>
              <a:rPr lang="ko-KR" altLang="en-US" dirty="0"/>
              <a:t>기준 물체에서 선택한 원점 및 좌표축 기준</a:t>
            </a:r>
            <a:endParaRPr lang="en-US" altLang="ko-KR" dirty="0"/>
          </a:p>
          <a:p>
            <a:pPr lvl="2"/>
            <a:r>
              <a:rPr lang="ko-KR" altLang="en-US" dirty="0"/>
              <a:t>기준 물체</a:t>
            </a:r>
            <a:r>
              <a:rPr lang="en-US" altLang="ko-KR" dirty="0"/>
              <a:t>: </a:t>
            </a:r>
            <a:r>
              <a:rPr lang="ko-KR" altLang="en-US" dirty="0"/>
              <a:t>나중에 선택한 물체</a:t>
            </a:r>
            <a:endParaRPr lang="en-US" altLang="ko-KR" dirty="0"/>
          </a:p>
          <a:p>
            <a:pPr lvl="1"/>
            <a:r>
              <a:rPr lang="en-US" altLang="ko-KR" dirty="0"/>
              <a:t>Center: </a:t>
            </a:r>
            <a:r>
              <a:rPr lang="ko-KR" altLang="en-US" dirty="0"/>
              <a:t>선택된 물체들의 중간 지점을 기준으로</a:t>
            </a:r>
            <a:endParaRPr lang="en-US" altLang="ko-KR" dirty="0"/>
          </a:p>
          <a:p>
            <a:pPr lvl="2"/>
            <a:r>
              <a:rPr lang="ko-KR" altLang="en-US" dirty="0"/>
              <a:t>좌표축은 전체 화면 기준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</a:t>
            </a:r>
            <a:r>
              <a:rPr lang="en-US" altLang="ko-KR" dirty="0"/>
              <a:t> </a:t>
            </a:r>
            <a:r>
              <a:rPr lang="ko-KR" altLang="en-US" dirty="0"/>
              <a:t>변환 기준점</a:t>
            </a:r>
          </a:p>
        </p:txBody>
      </p:sp>
    </p:spTree>
    <p:extLst>
      <p:ext uri="{BB962C8B-B14F-4D97-AF65-F5344CB8AC3E}">
        <p14:creationId xmlns:p14="http://schemas.microsoft.com/office/powerpoint/2010/main" val="94196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017" r="54101" b="46500"/>
          <a:stretch/>
        </p:blipFill>
        <p:spPr>
          <a:xfrm>
            <a:off x="349411" y="1628800"/>
            <a:ext cx="8394104" cy="447301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사각형: 둥근 모서리 5"/>
          <p:cNvSpPr/>
          <p:nvPr/>
        </p:nvSpPr>
        <p:spPr>
          <a:xfrm>
            <a:off x="7910251" y="1653648"/>
            <a:ext cx="833264" cy="10560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4566137" y="3797560"/>
            <a:ext cx="1183873" cy="15841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0017" r="54074" b="46500"/>
          <a:stretch/>
        </p:blipFill>
        <p:spPr>
          <a:xfrm>
            <a:off x="349411" y="1628800"/>
            <a:ext cx="8399053" cy="44730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vs. Global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7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Pivot vs. Center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01" r="53932" b="46499"/>
          <a:stretch/>
        </p:blipFill>
        <p:spPr>
          <a:xfrm>
            <a:off x="395536" y="1628800"/>
            <a:ext cx="8424936" cy="44644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0101" r="53932" b="46499"/>
          <a:stretch/>
        </p:blipFill>
        <p:spPr>
          <a:xfrm>
            <a:off x="395536" y="1628800"/>
            <a:ext cx="8424936" cy="446449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52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Scene</a:t>
            </a:r>
            <a:r>
              <a:rPr lang="ko-KR" altLang="en-US" dirty="0"/>
              <a:t>의 카메라 시점에서 보이는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Game View</a:t>
            </a:r>
            <a:endParaRPr lang="ko-KR" altLang="en-US" dirty="0"/>
          </a:p>
        </p:txBody>
      </p:sp>
      <p:pic>
        <p:nvPicPr>
          <p:cNvPr id="1026" name="Picture 2" descr="https://unity3d.com/sites/default/files/game_articles/redframe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r="42932" b="48000"/>
          <a:stretch/>
        </p:blipFill>
        <p:spPr bwMode="auto">
          <a:xfrm>
            <a:off x="3778366" y="1988840"/>
            <a:ext cx="5190229" cy="269509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nity3d.com/sites/default/files/game_articles/redframe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2" r="42932" b="1378"/>
          <a:stretch/>
        </p:blipFill>
        <p:spPr bwMode="auto">
          <a:xfrm>
            <a:off x="175405" y="3868148"/>
            <a:ext cx="5190230" cy="256221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93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Scene</a:t>
            </a:r>
            <a:r>
              <a:rPr lang="ko-KR" altLang="en-US" dirty="0"/>
              <a:t>의 물체들 간 계층구조 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물체를 </a:t>
            </a:r>
            <a:r>
              <a:rPr lang="ko-KR" altLang="en-US" dirty="0" err="1"/>
              <a:t>선택후</a:t>
            </a:r>
            <a:r>
              <a:rPr lang="ko-KR" altLang="en-US" dirty="0"/>
              <a:t> </a:t>
            </a:r>
            <a:r>
              <a:rPr lang="en-US" altLang="ko-KR" dirty="0"/>
              <a:t>[F] </a:t>
            </a:r>
            <a:r>
              <a:rPr lang="ko-KR" altLang="en-US" dirty="0"/>
              <a:t>키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>
                <a:solidFill>
                  <a:srgbClr val="C00000"/>
                </a:solidFill>
              </a:rPr>
              <a:t>더블클릭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선택한 물체가 </a:t>
            </a:r>
            <a:r>
              <a:rPr lang="en-US" altLang="ko-KR" dirty="0"/>
              <a:t>Scene</a:t>
            </a:r>
            <a:r>
              <a:rPr lang="ko-KR" altLang="en-US" dirty="0"/>
              <a:t>의 중앙에 표시됨</a:t>
            </a:r>
            <a:endParaRPr lang="en-US" altLang="ko-KR" dirty="0"/>
          </a:p>
          <a:p>
            <a:pPr lvl="2"/>
            <a:r>
              <a:rPr lang="en-US" altLang="ko-KR" dirty="0"/>
              <a:t>F </a:t>
            </a:r>
            <a:r>
              <a:rPr lang="ko-KR" altLang="en-US" dirty="0"/>
              <a:t>키를 사용할 때 </a:t>
            </a:r>
            <a:r>
              <a:rPr lang="en-US" altLang="ko-KR" dirty="0"/>
              <a:t>‘</a:t>
            </a:r>
            <a:r>
              <a:rPr lang="ko-KR" altLang="en-US" dirty="0"/>
              <a:t>마우스 커서는 </a:t>
            </a:r>
            <a:r>
              <a:rPr lang="en-US" altLang="ko-KR" dirty="0"/>
              <a:t>Scene</a:t>
            </a:r>
            <a:r>
              <a:rPr lang="ko-KR" altLang="en-US" dirty="0"/>
              <a:t> 위에 있어야 함</a:t>
            </a:r>
            <a:r>
              <a:rPr lang="en-US" altLang="ko-KR" dirty="0"/>
              <a:t>’</a:t>
            </a:r>
          </a:p>
          <a:p>
            <a:pPr lvl="3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37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사용되는 각종 리소스 등이 계층구조로 표시되는 영역</a:t>
            </a:r>
            <a:endParaRPr lang="en-US" altLang="ko-KR" sz="24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dirty="0"/>
          </a:p>
          <a:p>
            <a:pPr lvl="3"/>
            <a:endParaRPr lang="en-US" altLang="ko-KR" sz="1600" dirty="0"/>
          </a:p>
          <a:p>
            <a:pPr lvl="3"/>
            <a:endParaRPr lang="en-US" altLang="ko-KR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3"/>
            <a:endParaRPr lang="en-US" altLang="ko-KR" sz="1600" dirty="0"/>
          </a:p>
          <a:p>
            <a:pPr lvl="1"/>
            <a:r>
              <a:rPr lang="ko-KR" altLang="en-US" sz="2000" dirty="0"/>
              <a:t>탐색기에서 </a:t>
            </a:r>
            <a:r>
              <a:rPr lang="en-US" altLang="ko-KR" sz="2000" dirty="0"/>
              <a:t>Assets </a:t>
            </a:r>
            <a:r>
              <a:rPr lang="ko-KR" altLang="en-US" sz="2000" dirty="0"/>
              <a:t>폴더에 파일이나 폴더를 만들거나 복사하면 즉시 유니티 프로젝트 탭에 반영됨</a:t>
            </a:r>
            <a:endParaRPr lang="en-US" altLang="ko-KR" sz="2000" dirty="0"/>
          </a:p>
          <a:p>
            <a:pPr lvl="2"/>
            <a:r>
              <a:rPr lang="ko-KR" altLang="en-US" sz="1800" dirty="0"/>
              <a:t>반대로 프로젝트 탭에서 작성한 내용은 탐색기의 </a:t>
            </a:r>
            <a:r>
              <a:rPr lang="en-US" altLang="ko-KR" sz="1800" dirty="0"/>
              <a:t>Assets </a:t>
            </a:r>
            <a:r>
              <a:rPr lang="ko-KR" altLang="en-US" sz="1800" dirty="0"/>
              <a:t>폴더에 반영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5882624" cy="29523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41885" y="4021106"/>
            <a:ext cx="1899879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lt"/>
                <a:ea typeface="맑은 고딕" panose="020B050302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sz="1000" b="1" dirty="0">
                <a:solidFill>
                  <a:srgbClr val="FF0000"/>
                </a:solidFill>
                <a:latin typeface="+mn-lt"/>
                <a:ea typeface="맑은 고딕" panose="020B0503020000020004" pitchFamily="50" charset="-127"/>
              </a:rPr>
              <a:t>프로젝트 탭의 내용과 동일</a:t>
            </a:r>
          </a:p>
        </p:txBody>
      </p:sp>
    </p:spTree>
    <p:extLst>
      <p:ext uri="{BB962C8B-B14F-4D97-AF65-F5344CB8AC3E}">
        <p14:creationId xmlns:p14="http://schemas.microsoft.com/office/powerpoint/2010/main" val="898016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 세부정보를 표시</a:t>
            </a:r>
            <a:r>
              <a:rPr lang="en-US" altLang="ko-KR" dirty="0"/>
              <a:t>/</a:t>
            </a:r>
            <a:r>
              <a:rPr lang="ko-KR" altLang="en-US" dirty="0"/>
              <a:t>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Transform</a:t>
            </a:r>
          </a:p>
          <a:p>
            <a:pPr lvl="1"/>
            <a:r>
              <a:rPr lang="en-US" altLang="ko-KR" dirty="0"/>
              <a:t>Position: </a:t>
            </a:r>
            <a:r>
              <a:rPr lang="ko-KR" altLang="en-US" dirty="0"/>
              <a:t>기본 단위 </a:t>
            </a:r>
            <a:r>
              <a:rPr lang="en-US" altLang="ko-KR" dirty="0"/>
              <a:t>‘unit’</a:t>
            </a:r>
          </a:p>
          <a:p>
            <a:pPr lvl="1"/>
            <a:r>
              <a:rPr lang="en-US" altLang="ko-KR" dirty="0"/>
              <a:t>Rotation: </a:t>
            </a:r>
            <a:r>
              <a:rPr lang="ko-KR" altLang="en-US" dirty="0"/>
              <a:t>회전 각도</a:t>
            </a:r>
            <a:endParaRPr lang="en-US" altLang="ko-KR" dirty="0"/>
          </a:p>
          <a:p>
            <a:pPr lvl="1"/>
            <a:r>
              <a:rPr lang="en-US" altLang="ko-KR" dirty="0"/>
              <a:t>Scale: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비율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Mesh Filter</a:t>
            </a:r>
          </a:p>
          <a:p>
            <a:pPr lvl="1"/>
            <a:r>
              <a:rPr lang="ko-KR" altLang="en-US" dirty="0"/>
              <a:t>물체에 할당된 </a:t>
            </a:r>
            <a:r>
              <a:rPr lang="ko-KR" alt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메쉬</a:t>
            </a:r>
            <a:r>
              <a:rPr lang="ko-KR" altLang="en-US" dirty="0" err="1"/>
              <a:t>를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읽고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Inspector(1/2)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788024" y="2409669"/>
            <a:ext cx="4103440" cy="3971659"/>
            <a:chOff x="4788024" y="2409669"/>
            <a:chExt cx="4103440" cy="3971659"/>
          </a:xfrm>
          <a:effectLst/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7562" t="6984" b="54407"/>
            <a:stretch/>
          </p:blipFill>
          <p:spPr>
            <a:xfrm>
              <a:off x="4788024" y="2409669"/>
              <a:ext cx="4103440" cy="397165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5225961" y="2965406"/>
              <a:ext cx="720080" cy="1826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5225961" y="3687726"/>
              <a:ext cx="1206887" cy="16261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04753" y="4053799"/>
              <a:ext cx="544215" cy="1755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225961" y="5188770"/>
              <a:ext cx="989674" cy="15295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583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Collider</a:t>
            </a:r>
          </a:p>
          <a:p>
            <a:pPr lvl="1"/>
            <a:r>
              <a:rPr lang="ko-KR" altLang="en-US" dirty="0"/>
              <a:t>물체의 충돌을 식별</a:t>
            </a:r>
            <a:endParaRPr lang="en-US" altLang="ko-KR" dirty="0"/>
          </a:p>
          <a:p>
            <a:pPr lvl="2"/>
            <a:r>
              <a:rPr lang="en-US" altLang="ko-KR" dirty="0"/>
              <a:t>Collider</a:t>
            </a:r>
            <a:r>
              <a:rPr lang="ko-KR" altLang="en-US" dirty="0"/>
              <a:t>에 다른 물체가 접촉하면 자동으로 충돌 이벤트 발생</a:t>
            </a:r>
            <a:endParaRPr lang="en-US" altLang="ko-KR" dirty="0"/>
          </a:p>
          <a:p>
            <a:pPr lvl="1"/>
            <a:r>
              <a:rPr lang="ko-KR" altLang="en-US" dirty="0"/>
              <a:t>물체의 형상에 따라 다른 </a:t>
            </a:r>
            <a:r>
              <a:rPr lang="en-US" altLang="ko-KR" dirty="0"/>
              <a:t>Collider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2"/>
            <a:r>
              <a:rPr lang="ko-KR" altLang="en-US" dirty="0" err="1"/>
              <a:t>큐브</a:t>
            </a:r>
            <a:r>
              <a:rPr lang="en-US" altLang="ko-KR" dirty="0"/>
              <a:t>, </a:t>
            </a:r>
            <a:r>
              <a:rPr lang="ko-KR" altLang="en-US" dirty="0"/>
              <a:t>구 등의 정형화된 모양</a:t>
            </a:r>
            <a:endParaRPr lang="en-US" altLang="ko-KR" dirty="0"/>
          </a:p>
          <a:p>
            <a:pPr lvl="2"/>
            <a:r>
              <a:rPr lang="en-US" altLang="ko-KR" dirty="0"/>
              <a:t>Mesh Collider</a:t>
            </a:r>
          </a:p>
          <a:p>
            <a:pPr lvl="3"/>
            <a:r>
              <a:rPr lang="ko-KR" altLang="en-US" dirty="0"/>
              <a:t>복잡한 형태의 물체 충돌을 식별하기 위해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Mesh Renderer</a:t>
            </a:r>
          </a:p>
          <a:p>
            <a:pPr lvl="1"/>
            <a:r>
              <a:rPr lang="ko-KR" altLang="en-US" dirty="0"/>
              <a:t>물체에 할당된 재질</a:t>
            </a:r>
            <a:r>
              <a:rPr lang="en-US" altLang="ko-KR" dirty="0"/>
              <a:t>(Material)</a:t>
            </a:r>
            <a:r>
              <a:rPr lang="ko-KR" altLang="en-US" dirty="0"/>
              <a:t>을 적용시키는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Inspector(2/2)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69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10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서로 다른 모양의 물체를 </a:t>
            </a:r>
            <a:r>
              <a:rPr lang="en-US" altLang="ko-KR" dirty="0"/>
              <a:t>4</a:t>
            </a:r>
            <a:r>
              <a:rPr lang="ko-KR" altLang="en-US" dirty="0"/>
              <a:t>개 생성 후 </a:t>
            </a:r>
            <a:r>
              <a:rPr lang="en-US" altLang="ko-KR" dirty="0"/>
              <a:t>Scene</a:t>
            </a:r>
            <a:r>
              <a:rPr lang="ko-KR" altLang="en-US" dirty="0"/>
              <a:t>과 </a:t>
            </a:r>
            <a:r>
              <a:rPr lang="en-US" altLang="ko-KR" dirty="0"/>
              <a:t>Game </a:t>
            </a:r>
            <a:r>
              <a:rPr lang="ko-KR" altLang="en-US" dirty="0"/>
              <a:t>탭에서 서로 겹치지 않게 렌더링</a:t>
            </a:r>
            <a:endParaRPr lang="en-US" altLang="ko-KR" dirty="0"/>
          </a:p>
          <a:p>
            <a:pPr lvl="1"/>
            <a:r>
              <a:rPr lang="en-US" altLang="ko-KR" dirty="0"/>
              <a:t>Cube, Sphere, Capsule, Cylinder</a:t>
            </a:r>
          </a:p>
          <a:p>
            <a:pPr lvl="2"/>
            <a:r>
              <a:rPr lang="ko-KR" altLang="en-US" dirty="0"/>
              <a:t>모두 </a:t>
            </a:r>
            <a:r>
              <a:rPr lang="en-US" altLang="ko-KR" dirty="0"/>
              <a:t>Scale </a:t>
            </a:r>
            <a:r>
              <a:rPr lang="ko-KR" altLang="en-US" dirty="0"/>
              <a:t>값을 </a:t>
            </a:r>
            <a:r>
              <a:rPr lang="en-US" altLang="ko-KR" dirty="0"/>
              <a:t>(10, 5, 20)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lvl="1"/>
            <a:r>
              <a:rPr lang="ko-KR" altLang="en-US" dirty="0"/>
              <a:t>어떤 물체도 원점에 위치하거나 </a:t>
            </a:r>
            <a:r>
              <a:rPr lang="en-US" altLang="ko-KR" dirty="0"/>
              <a:t>Rotation </a:t>
            </a:r>
            <a:r>
              <a:rPr lang="ko-KR" altLang="en-US" dirty="0"/>
              <a:t>값에 </a:t>
            </a:r>
            <a:r>
              <a:rPr lang="en-US" altLang="ko-KR" dirty="0"/>
              <a:t>0</a:t>
            </a:r>
            <a:r>
              <a:rPr lang="ko-KR" altLang="en-US" dirty="0"/>
              <a:t>이 포함되면 안됨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스마트캠퍼스에 업로드</a:t>
            </a:r>
            <a:endParaRPr lang="en-US" altLang="ko-KR" dirty="0"/>
          </a:p>
          <a:p>
            <a:pPr lvl="1"/>
            <a:r>
              <a:rPr lang="en-US" altLang="ko-KR" dirty="0"/>
              <a:t>Scene,</a:t>
            </a:r>
            <a:r>
              <a:rPr lang="ko-KR" altLang="en-US" dirty="0"/>
              <a:t> </a:t>
            </a:r>
            <a:r>
              <a:rPr lang="en-US" altLang="ko-KR" dirty="0"/>
              <a:t>Game, Inspector </a:t>
            </a:r>
            <a:r>
              <a:rPr lang="ko-KR" altLang="en-US" dirty="0"/>
              <a:t>탭의 화면을 함께</a:t>
            </a:r>
            <a:r>
              <a:rPr lang="en-US" altLang="ko-KR" dirty="0"/>
              <a:t> </a:t>
            </a:r>
            <a:r>
              <a:rPr lang="ko-KR" altLang="en-US" dirty="0"/>
              <a:t>캡쳐</a:t>
            </a:r>
            <a:endParaRPr lang="en-US" altLang="ko-KR" dirty="0"/>
          </a:p>
          <a:p>
            <a:pPr lvl="2"/>
            <a:r>
              <a:rPr lang="en-US" altLang="ko-KR" dirty="0"/>
              <a:t>Scene</a:t>
            </a:r>
            <a:r>
              <a:rPr lang="ko-KR" altLang="en-US" dirty="0"/>
              <a:t>과 </a:t>
            </a:r>
            <a:r>
              <a:rPr lang="en-US" altLang="ko-KR" dirty="0"/>
              <a:t>Game </a:t>
            </a:r>
            <a:r>
              <a:rPr lang="ko-KR" altLang="en-US" dirty="0"/>
              <a:t>탭에는 전체 물체가 다 보여야 함</a:t>
            </a:r>
            <a:endParaRPr lang="en-US" altLang="ko-KR" dirty="0"/>
          </a:p>
          <a:p>
            <a:pPr lvl="1"/>
            <a:r>
              <a:rPr lang="ko-KR" altLang="en-US" dirty="0"/>
              <a:t>업로드 파일명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r>
              <a:rPr lang="en-US" altLang="ko-KR" dirty="0"/>
              <a:t>_1.jpg </a:t>
            </a:r>
            <a:r>
              <a:rPr lang="ko-KR" altLang="en-US" dirty="0"/>
              <a:t>또는 학번</a:t>
            </a:r>
            <a:r>
              <a:rPr lang="en-US" altLang="ko-KR" dirty="0"/>
              <a:t>_1.png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제출기한</a:t>
            </a:r>
            <a:r>
              <a:rPr lang="en-US" altLang="ko-KR" dirty="0"/>
              <a:t>(</a:t>
            </a:r>
            <a:r>
              <a:rPr lang="ko-KR" altLang="en-US" dirty="0"/>
              <a:t>연장</a:t>
            </a:r>
            <a:r>
              <a:rPr lang="en-US" altLang="ko-KR" dirty="0"/>
              <a:t> </a:t>
            </a:r>
            <a:r>
              <a:rPr lang="ko-KR" altLang="en-US" dirty="0"/>
              <a:t>제출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(1, 2</a:t>
            </a:r>
            <a:r>
              <a:rPr lang="ko-KR" altLang="en-US" dirty="0"/>
              <a:t>분반</a:t>
            </a:r>
            <a:r>
              <a:rPr lang="en-US" altLang="ko-KR" dirty="0"/>
              <a:t>) 2022/09/03, 23:59, (3</a:t>
            </a:r>
            <a:r>
              <a:rPr lang="ko-KR" altLang="en-US" dirty="0"/>
              <a:t>분반</a:t>
            </a:r>
            <a:r>
              <a:rPr lang="en-US" altLang="ko-KR" dirty="0"/>
              <a:t>) 2022/09/04, 23:59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#1: </a:t>
            </a:r>
            <a:r>
              <a:rPr lang="ko-KR" altLang="en-US" dirty="0"/>
              <a:t>기본 도형 생성</a:t>
            </a:r>
          </a:p>
        </p:txBody>
      </p:sp>
    </p:spTree>
    <p:extLst>
      <p:ext uri="{BB962C8B-B14F-4D97-AF65-F5344CB8AC3E}">
        <p14:creationId xmlns:p14="http://schemas.microsoft.com/office/powerpoint/2010/main" val="965878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0F65198-7D76-4537-A4A9-8327E7F9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안드로이드 빌드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7A286FC8-8D51-4AEB-9ABE-FC0FB40D67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01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48E57-8C09-4A8F-B33A-DFC97C70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허브에서 모듈 추가하기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0C524-40AF-4CC9-A12E-09A2A8CD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유니티 편집기 설치 시 모듈 선택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8F5862-8269-4128-82D2-5631546E9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25808" r="15350" b="6992"/>
          <a:stretch/>
        </p:blipFill>
        <p:spPr>
          <a:xfrm>
            <a:off x="899592" y="1988840"/>
            <a:ext cx="6336704" cy="36004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439C99-2A93-4060-A8D4-C7A5D79B99BE}"/>
              </a:ext>
            </a:extLst>
          </p:cNvPr>
          <p:cNvSpPr/>
          <p:nvPr/>
        </p:nvSpPr>
        <p:spPr>
          <a:xfrm>
            <a:off x="1105231" y="3466769"/>
            <a:ext cx="2091193" cy="866692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872B5D-5651-498C-AA4F-6D84D590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5742671"/>
            <a:ext cx="3419952" cy="78115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DF7C5A-60AB-45F6-8E57-ED44DAE66C08}"/>
              </a:ext>
            </a:extLst>
          </p:cNvPr>
          <p:cNvSpPr/>
          <p:nvPr/>
        </p:nvSpPr>
        <p:spPr>
          <a:xfrm>
            <a:off x="970059" y="6225871"/>
            <a:ext cx="556591" cy="230588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8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C2042-72F5-40EA-9417-B020677E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앱 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F1A41-6317-4076-BC87-AC0CFA3D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30D319-6F5A-4C78-AC58-36DE985F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908720"/>
            <a:ext cx="5972175" cy="57816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7B8DAF1-26CC-49A8-B9B6-5FCC9B7A8148}"/>
              </a:ext>
            </a:extLst>
          </p:cNvPr>
          <p:cNvSpPr/>
          <p:nvPr/>
        </p:nvSpPr>
        <p:spPr>
          <a:xfrm>
            <a:off x="1683292" y="6427847"/>
            <a:ext cx="1080120" cy="169505"/>
          </a:xfrm>
          <a:prstGeom prst="round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523759-72FB-4F1D-9986-D5FC84B2F04D}"/>
              </a:ext>
            </a:extLst>
          </p:cNvPr>
          <p:cNvSpPr/>
          <p:nvPr/>
        </p:nvSpPr>
        <p:spPr>
          <a:xfrm>
            <a:off x="2763412" y="6427847"/>
            <a:ext cx="1080120" cy="169505"/>
          </a:xfrm>
          <a:prstGeom prst="round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E18E-958C-4D9E-9F0F-08EEA5CDB563}"/>
              </a:ext>
            </a:extLst>
          </p:cNvPr>
          <p:cNvSpPr txBox="1"/>
          <p:nvPr/>
        </p:nvSpPr>
        <p:spPr>
          <a:xfrm>
            <a:off x="2086134" y="6153574"/>
            <a:ext cx="27443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9F5D-79B4-4AAA-9603-B30C203B9C54}"/>
              </a:ext>
            </a:extLst>
          </p:cNvPr>
          <p:cNvSpPr txBox="1"/>
          <p:nvPr/>
        </p:nvSpPr>
        <p:spPr>
          <a:xfrm>
            <a:off x="3166254" y="6153574"/>
            <a:ext cx="27443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04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1C638-5E58-4A5A-802F-7C7573DE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Settings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241AD-ABC7-4694-9000-A97548DD0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Platform</a:t>
            </a:r>
          </a:p>
          <a:p>
            <a:pPr lvl="1"/>
            <a:r>
              <a:rPr lang="ko-KR" altLang="en-US" dirty="0"/>
              <a:t>프로젝트의 모든 리소스를 해당 플랫폼에 맞도록 변환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Player Settings…</a:t>
            </a:r>
          </a:p>
          <a:p>
            <a:pPr lvl="1"/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세로 모드 선택</a:t>
            </a:r>
            <a:endParaRPr lang="en-US" altLang="ko-KR" dirty="0"/>
          </a:p>
          <a:p>
            <a:pPr lvl="1"/>
            <a:r>
              <a:rPr lang="en-US" altLang="ko-KR" dirty="0"/>
              <a:t>Identification</a:t>
            </a:r>
          </a:p>
          <a:p>
            <a:pPr lvl="2"/>
            <a:r>
              <a:rPr lang="en-US" altLang="ko-KR" dirty="0"/>
              <a:t>Package Name</a:t>
            </a:r>
          </a:p>
          <a:p>
            <a:pPr lvl="3"/>
            <a:r>
              <a:rPr lang="ko-KR" altLang="en-US" dirty="0"/>
              <a:t>폰에 깔린 다른 앱과 구별되는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/>
              <a:t>이름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BE4768-1D03-4751-BF09-1C1F00FE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88" y="2419350"/>
            <a:ext cx="4076700" cy="100965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00B7A5D-9680-474C-A498-4943868AA802}"/>
              </a:ext>
            </a:extLst>
          </p:cNvPr>
          <p:cNvGrpSpPr/>
          <p:nvPr/>
        </p:nvGrpSpPr>
        <p:grpSpPr>
          <a:xfrm>
            <a:off x="4963988" y="3429000"/>
            <a:ext cx="4000500" cy="2905125"/>
            <a:chOff x="4963988" y="3429000"/>
            <a:chExt cx="4000500" cy="29051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A5531A-44B1-4A7F-B43B-F329D0EE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988" y="3429000"/>
              <a:ext cx="4000500" cy="2905125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2101C4E-946B-421C-BBFD-292DC10D7788}"/>
                </a:ext>
              </a:extLst>
            </p:cNvPr>
            <p:cNvSpPr/>
            <p:nvPr/>
          </p:nvSpPr>
          <p:spPr>
            <a:xfrm>
              <a:off x="5016617" y="4991449"/>
              <a:ext cx="3900880" cy="1333849"/>
            </a:xfrm>
            <a:prstGeom prst="roundRect">
              <a:avLst>
                <a:gd name="adj" fmla="val 12265"/>
              </a:avLst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31302B-8845-44A2-8D32-36D0A276382C}"/>
              </a:ext>
            </a:extLst>
          </p:cNvPr>
          <p:cNvGrpSpPr/>
          <p:nvPr/>
        </p:nvGrpSpPr>
        <p:grpSpPr>
          <a:xfrm>
            <a:off x="5063608" y="3429000"/>
            <a:ext cx="3699392" cy="3152775"/>
            <a:chOff x="5063608" y="3429000"/>
            <a:chExt cx="3699392" cy="31527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02E2891-D21A-4A7E-889A-07D0F918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300" y="3429000"/>
              <a:ext cx="3695700" cy="3152775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8055667-8BB9-4A94-BE64-CBE9A67B2641}"/>
                </a:ext>
              </a:extLst>
            </p:cNvPr>
            <p:cNvSpPr/>
            <p:nvPr/>
          </p:nvSpPr>
          <p:spPr>
            <a:xfrm>
              <a:off x="5063608" y="5524152"/>
              <a:ext cx="3652553" cy="532700"/>
            </a:xfrm>
            <a:prstGeom prst="roundRect">
              <a:avLst>
                <a:gd name="adj" fmla="val 12265"/>
              </a:avLst>
            </a:prstGeom>
            <a:noFill/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7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E215C-0642-4990-9C59-255F7ACC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82E9FC-E1E5-46BB-96C1-EB9EB294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개발자 옵션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USB </a:t>
            </a:r>
            <a:r>
              <a:rPr lang="ko-KR" altLang="en-US" dirty="0">
                <a:sym typeface="Wingdings" panose="05000000000000000000" pitchFamily="2" charset="2"/>
              </a:rPr>
              <a:t>디버깅 활성화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플레이스토어에서 </a:t>
            </a:r>
            <a:r>
              <a:rPr lang="ko-KR" altLang="en-US" dirty="0" err="1">
                <a:sym typeface="Wingdings" panose="05000000000000000000" pitchFamily="2" charset="2"/>
              </a:rPr>
              <a:t>인증받지</a:t>
            </a:r>
            <a:r>
              <a:rPr lang="ko-KR" altLang="en-US" dirty="0">
                <a:sym typeface="Wingdings" panose="05000000000000000000" pitchFamily="2" charset="2"/>
              </a:rPr>
              <a:t> 않은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apk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파일들을 설치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152E0-8EA2-4D36-997D-5EB033AD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502" y="1228556"/>
            <a:ext cx="3069538" cy="525658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07087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87A19B-A4F0-401B-A467-D7DD2FB49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912"/>
          <a:stretch/>
        </p:blipFill>
        <p:spPr>
          <a:xfrm>
            <a:off x="270723" y="1215007"/>
            <a:ext cx="8602554" cy="962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0E0DB2-39B8-46F3-90F2-E5ADEC819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44"/>
          <a:stretch/>
        </p:blipFill>
        <p:spPr>
          <a:xfrm>
            <a:off x="270723" y="2177171"/>
            <a:ext cx="8602554" cy="45594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2459D05-CDBC-42CD-80DD-2BC35480D698}"/>
              </a:ext>
            </a:extLst>
          </p:cNvPr>
          <p:cNvSpPr/>
          <p:nvPr/>
        </p:nvSpPr>
        <p:spPr>
          <a:xfrm>
            <a:off x="7704814" y="1733384"/>
            <a:ext cx="898497" cy="318053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76FD49-3E69-4CCC-AE80-180154C766A9}"/>
              </a:ext>
            </a:extLst>
          </p:cNvPr>
          <p:cNvSpPr/>
          <p:nvPr/>
        </p:nvSpPr>
        <p:spPr>
          <a:xfrm>
            <a:off x="4389120" y="2208975"/>
            <a:ext cx="612251" cy="208221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CF69DDF-30C9-4B41-A5C0-021DCB006C8B}"/>
              </a:ext>
            </a:extLst>
          </p:cNvPr>
          <p:cNvSpPr/>
          <p:nvPr/>
        </p:nvSpPr>
        <p:spPr>
          <a:xfrm>
            <a:off x="2162755" y="3721211"/>
            <a:ext cx="3578087" cy="556592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03BF2B-34CE-4F62-8368-ED87285D5EFC}"/>
              </a:ext>
            </a:extLst>
          </p:cNvPr>
          <p:cNvSpPr/>
          <p:nvPr/>
        </p:nvSpPr>
        <p:spPr>
          <a:xfrm>
            <a:off x="6090699" y="5017273"/>
            <a:ext cx="1733384" cy="1004014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7F73F8-4A53-4590-B2B1-83DBD4596B55}"/>
              </a:ext>
            </a:extLst>
          </p:cNvPr>
          <p:cNvSpPr/>
          <p:nvPr/>
        </p:nvSpPr>
        <p:spPr>
          <a:xfrm>
            <a:off x="7704813" y="6273579"/>
            <a:ext cx="1065475" cy="373710"/>
          </a:xfrm>
          <a:prstGeom prst="round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0E41A-DDA7-4BA0-A134-93FD004C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프로젝트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9B566-EB53-4079-8CEB-6CE118B40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5AD990-E9B1-415F-BCCA-BDAE610F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83905"/>
            <a:ext cx="8784976" cy="51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8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49789-8123-4B9E-B9CB-BB363E9A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 </a:t>
            </a:r>
            <a:r>
              <a:rPr lang="ko-KR" altLang="en-US" dirty="0"/>
              <a:t>허브와 템플릿</a:t>
            </a:r>
          </a:p>
        </p:txBody>
      </p:sp>
      <p:pic>
        <p:nvPicPr>
          <p:cNvPr id="8" name="what_is_unity_hub">
            <a:hlinkClick r:id="" action="ppaction://media"/>
            <a:extLst>
              <a:ext uri="{FF2B5EF4-FFF2-40B4-BE49-F238E27FC236}">
                <a16:creationId xmlns:a16="http://schemas.microsoft.com/office/drawing/2014/main" id="{BD01965B-200B-4B52-A9ED-FDF6B71115F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end="22553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412776"/>
            <a:ext cx="878497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11913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DFFDA-41C9-4F0B-BCEC-08118BAB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템플릿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7DAF9-2048-40CC-9EAE-FE1CD6F6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카메라만 배치되어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3D</a:t>
            </a:r>
          </a:p>
          <a:p>
            <a:pPr lvl="1"/>
            <a:r>
              <a:rPr lang="en-US" altLang="ko-KR" dirty="0"/>
              <a:t>3D </a:t>
            </a:r>
            <a:r>
              <a:rPr lang="ko-KR" altLang="en-US" dirty="0"/>
              <a:t>카메라와 </a:t>
            </a:r>
            <a:r>
              <a:rPr lang="en-US" altLang="ko-KR" dirty="0"/>
              <a:t>‘Directional Light’</a:t>
            </a:r>
            <a:r>
              <a:rPr lang="ko-KR" altLang="en-US" dirty="0"/>
              <a:t>만 배치되어 있음</a:t>
            </a:r>
          </a:p>
        </p:txBody>
      </p:sp>
    </p:spTree>
    <p:extLst>
      <p:ext uri="{BB962C8B-B14F-4D97-AF65-F5344CB8AC3E}">
        <p14:creationId xmlns:p14="http://schemas.microsoft.com/office/powerpoint/2010/main" val="243548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13BC9-C956-497B-A297-5101F73C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템플릿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36ED2-E5CA-41E1-8D87-B49816A29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HDRP(High-Definition Render Pipeline)</a:t>
            </a:r>
          </a:p>
          <a:p>
            <a:pPr lvl="1"/>
            <a:r>
              <a:rPr lang="ko-KR" altLang="en-US" dirty="0"/>
              <a:t>고품질 그래픽 성능을 보여주기 위한 기능들이 포함됨</a:t>
            </a:r>
            <a:endParaRPr lang="en-US" altLang="ko-KR" dirty="0"/>
          </a:p>
          <a:p>
            <a:pPr lvl="2"/>
            <a:r>
              <a:rPr lang="ko-KR" altLang="en-US" dirty="0"/>
              <a:t>일부 개발단계인 기능도 포함되어 경우에 따라 불안정할 수 있음</a:t>
            </a:r>
            <a:endParaRPr lang="en-US" altLang="ko-KR" dirty="0"/>
          </a:p>
          <a:p>
            <a:pPr lvl="3"/>
            <a:r>
              <a:rPr lang="ko-KR" altLang="en-US" dirty="0"/>
              <a:t>추후 개발단계에 따라서는 일부 기능이 삭제될 수도 있음</a:t>
            </a:r>
            <a:endParaRPr lang="en-US" altLang="ko-KR" dirty="0"/>
          </a:p>
          <a:p>
            <a:pPr lvl="1"/>
            <a:r>
              <a:rPr lang="ko-KR" altLang="en-US" dirty="0"/>
              <a:t>고품질 콘텐츠 제작 시에 권장</a:t>
            </a:r>
            <a:endParaRPr lang="en-US" altLang="ko-KR" dirty="0"/>
          </a:p>
          <a:p>
            <a:pPr lvl="2"/>
            <a:r>
              <a:rPr lang="en-US" altLang="ko-KR" dirty="0"/>
              <a:t>DirectX 11 </a:t>
            </a:r>
            <a:r>
              <a:rPr lang="ko-KR" altLang="en-US" dirty="0"/>
              <a:t>이상에서 동작하는 </a:t>
            </a:r>
            <a:r>
              <a:rPr lang="en-US" altLang="ko-KR" dirty="0"/>
              <a:t>Shader Model 5.0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ko-KR" altLang="en-US" dirty="0"/>
              <a:t>고품질 재질 표현</a:t>
            </a:r>
            <a:endParaRPr lang="en-US" altLang="ko-KR" dirty="0"/>
          </a:p>
          <a:p>
            <a:pPr lvl="2"/>
            <a:r>
              <a:rPr lang="ko-KR" altLang="en-US" dirty="0"/>
              <a:t>고품질 광원 효과</a:t>
            </a:r>
            <a:endParaRPr lang="en-US" altLang="ko-KR" dirty="0"/>
          </a:p>
          <a:p>
            <a:pPr lvl="2"/>
            <a:r>
              <a:rPr lang="ko-KR" altLang="en-US" dirty="0"/>
              <a:t>유니티 내장 그래픽 후처리 기능 포함</a:t>
            </a:r>
            <a:endParaRPr lang="en-US" altLang="ko-KR" dirty="0"/>
          </a:p>
          <a:p>
            <a:pPr lvl="2"/>
            <a:r>
              <a:rPr lang="ko-KR" altLang="en-US" dirty="0"/>
              <a:t>유니티 </a:t>
            </a:r>
            <a:r>
              <a:rPr lang="en-US" altLang="ko-KR" dirty="0"/>
              <a:t>HDRI* </a:t>
            </a:r>
            <a:r>
              <a:rPr lang="ko-KR" altLang="en-US" dirty="0"/>
              <a:t>패키지 포함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URP(Universal Render Pipeline)</a:t>
            </a:r>
          </a:p>
          <a:p>
            <a:pPr lvl="1"/>
            <a:r>
              <a:rPr lang="ko-KR" altLang="en-US" dirty="0"/>
              <a:t>미리 최적화된 설정의 기능들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E87EA-D65F-452C-ABA9-8443D2E0A017}"/>
              </a:ext>
            </a:extLst>
          </p:cNvPr>
          <p:cNvSpPr txBox="1"/>
          <p:nvPr/>
        </p:nvSpPr>
        <p:spPr>
          <a:xfrm>
            <a:off x="0" y="0"/>
            <a:ext cx="785824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HDRI: High Dynamic Range Image, 0~255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명암 단계보다 넓은 범위로 세밀하게 색을 표현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픽셀당 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64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비트 이상</a:t>
            </a:r>
          </a:p>
        </p:txBody>
      </p:sp>
    </p:spTree>
    <p:extLst>
      <p:ext uri="{BB962C8B-B14F-4D97-AF65-F5344CB8AC3E}">
        <p14:creationId xmlns:p14="http://schemas.microsoft.com/office/powerpoint/2010/main" val="249738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github.com/Unity-Technologies/PostProcessing/wiki/images/screenshots/home-after.jpg">
            <a:extLst>
              <a:ext uri="{FF2B5EF4-FFF2-40B4-BE49-F238E27FC236}">
                <a16:creationId xmlns:a16="http://schemas.microsoft.com/office/drawing/2014/main" id="{90E1AC50-6D79-4CDF-9EFA-06ECF5076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84318"/>
            <a:ext cx="8784976" cy="494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F54EBA-DAD1-40BA-B746-BA8FFC5D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내장 그래픽 후처리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9CAAB-79D3-4D58-B57A-2C468ACC2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github.com/Unity-Technologies/PostProcessing/wiki/images/screenshots/home-before.jpg">
            <a:extLst>
              <a:ext uri="{FF2B5EF4-FFF2-40B4-BE49-F238E27FC236}">
                <a16:creationId xmlns:a16="http://schemas.microsoft.com/office/drawing/2014/main" id="{03C6E80D-E728-401D-9637-58DB50CAF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84319"/>
            <a:ext cx="8784976" cy="494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57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l">
          <a:defRPr sz="1200" b="1" dirty="0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83458</TotalTime>
  <Words>907</Words>
  <Application>Microsoft Office PowerPoint</Application>
  <PresentationFormat>화면 슬라이드 쇼(4:3)</PresentationFormat>
  <Paragraphs>225</Paragraphs>
  <Slides>36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맑은 고딕</vt:lpstr>
      <vt:lpstr>Tahoma</vt:lpstr>
      <vt:lpstr>Arial</vt:lpstr>
      <vt:lpstr>Wingdings</vt:lpstr>
      <vt:lpstr>Verdana</vt:lpstr>
      <vt:lpstr>Trebuchet MS</vt:lpstr>
      <vt:lpstr>굴림</vt:lpstr>
      <vt:lpstr>Office 테마</vt:lpstr>
      <vt:lpstr>유니티를 이용한 게임/앱 개발환경 준비</vt:lpstr>
      <vt:lpstr>목차</vt:lpstr>
      <vt:lpstr>프로젝트 생성</vt:lpstr>
      <vt:lpstr>새 프로젝트 시작</vt:lpstr>
      <vt:lpstr>기존 프로젝트 불러오기</vt:lpstr>
      <vt:lpstr>유니티 허브와 템플릿</vt:lpstr>
      <vt:lpstr>유니티 템플릿(1/2)</vt:lpstr>
      <vt:lpstr>유니티 템플릿(2/2)</vt:lpstr>
      <vt:lpstr>유니티 내장 그래픽 후처리 기능</vt:lpstr>
      <vt:lpstr>3D</vt:lpstr>
      <vt:lpstr>High Definition Rendering Pipeline</vt:lpstr>
      <vt:lpstr>유니티 프로젝트</vt:lpstr>
      <vt:lpstr>유니티 구성요소 및 기본 조작</vt:lpstr>
      <vt:lpstr>유니티 편집기 화면</vt:lpstr>
      <vt:lpstr>툴바</vt:lpstr>
      <vt:lpstr>게임 물체</vt:lpstr>
      <vt:lpstr>물체 선택 시</vt:lpstr>
      <vt:lpstr>Scene 기즈모</vt:lpstr>
      <vt:lpstr>Isometric vs. Perspective Mode</vt:lpstr>
      <vt:lpstr>Isometric vs. Perspective Mode</vt:lpstr>
      <vt:lpstr>마우스 버튼 조작</vt:lpstr>
      <vt:lpstr>물체 변환 기준점</vt:lpstr>
      <vt:lpstr>Local vs. Global</vt:lpstr>
      <vt:lpstr>Pivot vs. Center</vt:lpstr>
      <vt:lpstr>Game View</vt:lpstr>
      <vt:lpstr>Hierarchy</vt:lpstr>
      <vt:lpstr>Project</vt:lpstr>
      <vt:lpstr>Inspector(1/2)</vt:lpstr>
      <vt:lpstr>Inspector(2/2)</vt:lpstr>
      <vt:lpstr>과제 #1: 기본 도형 생성</vt:lpstr>
      <vt:lpstr>안드로이드 빌드</vt:lpstr>
      <vt:lpstr>유니티 허브에서 모듈 추가하기(1/3)</vt:lpstr>
      <vt:lpstr>안드로이드 앱 빌드</vt:lpstr>
      <vt:lpstr>Build Settings</vt:lpstr>
      <vt:lpstr>안드로이드 폰 설정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3071</cp:revision>
  <cp:lastPrinted>2015-07-22T04:24:45Z</cp:lastPrinted>
  <dcterms:created xsi:type="dcterms:W3CDTF">2009-01-13T03:03:42Z</dcterms:created>
  <dcterms:modified xsi:type="dcterms:W3CDTF">2022-08-29T11:43:25Z</dcterms:modified>
</cp:coreProperties>
</file>